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Lst>
  <p:notesMasterIdLst>
    <p:notesMasterId r:id="rId60"/>
  </p:notesMasterIdLst>
  <p:sldIdLst>
    <p:sldId id="257" r:id="rId2"/>
    <p:sldId id="378" r:id="rId3"/>
    <p:sldId id="388" r:id="rId4"/>
    <p:sldId id="349" r:id="rId5"/>
    <p:sldId id="259" r:id="rId6"/>
    <p:sldId id="313" r:id="rId7"/>
    <p:sldId id="357" r:id="rId8"/>
    <p:sldId id="358" r:id="rId9"/>
    <p:sldId id="359" r:id="rId10"/>
    <p:sldId id="362" r:id="rId11"/>
    <p:sldId id="380" r:id="rId12"/>
    <p:sldId id="381" r:id="rId13"/>
    <p:sldId id="382" r:id="rId14"/>
    <p:sldId id="383" r:id="rId15"/>
    <p:sldId id="384" r:id="rId16"/>
    <p:sldId id="366" r:id="rId17"/>
    <p:sldId id="314" r:id="rId18"/>
    <p:sldId id="311" r:id="rId19"/>
    <p:sldId id="315" r:id="rId20"/>
    <p:sldId id="316" r:id="rId21"/>
    <p:sldId id="312" r:id="rId22"/>
    <p:sldId id="319" r:id="rId23"/>
    <p:sldId id="320" r:id="rId24"/>
    <p:sldId id="321" r:id="rId25"/>
    <p:sldId id="350" r:id="rId26"/>
    <p:sldId id="385" r:id="rId27"/>
    <p:sldId id="387" r:id="rId28"/>
    <p:sldId id="386" r:id="rId29"/>
    <p:sldId id="317" r:id="rId30"/>
    <p:sldId id="318" r:id="rId31"/>
    <p:sldId id="322" r:id="rId32"/>
    <p:sldId id="323" r:id="rId33"/>
    <p:sldId id="324" r:id="rId34"/>
    <p:sldId id="325" r:id="rId35"/>
    <p:sldId id="326" r:id="rId36"/>
    <p:sldId id="327" r:id="rId37"/>
    <p:sldId id="328" r:id="rId38"/>
    <p:sldId id="329" r:id="rId39"/>
    <p:sldId id="330" r:id="rId40"/>
    <p:sldId id="331" r:id="rId41"/>
    <p:sldId id="377" r:id="rId42"/>
    <p:sldId id="367" r:id="rId43"/>
    <p:sldId id="332" r:id="rId44"/>
    <p:sldId id="333" r:id="rId45"/>
    <p:sldId id="334" r:id="rId46"/>
    <p:sldId id="335" r:id="rId47"/>
    <p:sldId id="336" r:id="rId48"/>
    <p:sldId id="352" r:id="rId49"/>
    <p:sldId id="372" r:id="rId50"/>
    <p:sldId id="373" r:id="rId51"/>
    <p:sldId id="354" r:id="rId52"/>
    <p:sldId id="355" r:id="rId53"/>
    <p:sldId id="374" r:id="rId54"/>
    <p:sldId id="375" r:id="rId55"/>
    <p:sldId id="376" r:id="rId56"/>
    <p:sldId id="337" r:id="rId57"/>
    <p:sldId id="370" r:id="rId58"/>
    <p:sldId id="37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10"/>
    <p:restoredTop sz="94803"/>
  </p:normalViewPr>
  <p:slideViewPr>
    <p:cSldViewPr snapToGrid="0" snapToObjects="1">
      <p:cViewPr varScale="1">
        <p:scale>
          <a:sx n="110" d="100"/>
          <a:sy n="110" d="100"/>
        </p:scale>
        <p:origin x="19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245861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46901553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4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tiff"/></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8.tiff"/></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dirty="0"/>
              <a:t>Lecture 17: Boosting</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617871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a:p>
          <a:p>
            <a:r>
              <a:rPr lang="en-US" sz="2400" b="1" dirty="0"/>
              <a:t>Question</a:t>
            </a:r>
            <a:r>
              <a:rPr lang="en-US" sz="2400" dirty="0"/>
              <a:t>: Why?</a:t>
            </a:r>
          </a:p>
          <a:p>
            <a:r>
              <a:rPr lang="en-US" sz="2400" dirty="0"/>
              <a:t>In 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55630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may become more correlated, and therefore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186289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3600" dirty="0"/>
              <a:t>Probabilities: </a:t>
            </a:r>
          </a:p>
          <a:p>
            <a:pPr lvl="1">
              <a:spcAft>
                <a:spcPts val="1200"/>
              </a:spcAft>
              <a:buFont typeface="Arial" charset="0"/>
              <a:buChar char="•"/>
            </a:pPr>
            <a:r>
              <a:rPr lang="en-US" sz="3200" dirty="0"/>
              <a:t>Random Forrest Classifier (and bagging) can return probabilities. </a:t>
            </a:r>
          </a:p>
          <a:p>
            <a:pPr lvl="1">
              <a:spcAft>
                <a:spcPts val="1200"/>
              </a:spcAft>
              <a:buFont typeface="Arial" charset="0"/>
              <a:buChar char="•"/>
            </a:pPr>
            <a:r>
              <a:rPr lang="en-US" sz="3200" b="1" dirty="0"/>
              <a:t>Question</a:t>
            </a:r>
            <a:r>
              <a:rPr lang="en-US" sz="3200" dirty="0"/>
              <a:t>: How?</a:t>
            </a:r>
          </a:p>
          <a:p>
            <a:pPr lvl="1">
              <a:spcAft>
                <a:spcPts val="1200"/>
              </a:spcAft>
              <a:buFont typeface="Arial" charset="0"/>
              <a:buChar char="•"/>
            </a:pPr>
            <a:endParaRPr lang="en-US" sz="3200" dirty="0"/>
          </a:p>
          <a:p>
            <a:pPr indent="-285738">
              <a:spcAft>
                <a:spcPts val="1200"/>
              </a:spcAft>
            </a:pPr>
            <a:endParaRPr lang="en-US" sz="4400" dirty="0"/>
          </a:p>
          <a:p>
            <a:pPr>
              <a:spcAft>
                <a:spcPts val="1200"/>
              </a:spcAft>
            </a:pPr>
            <a:r>
              <a:rPr lang="en-US" sz="3600" dirty="0"/>
              <a:t>	</a:t>
            </a:r>
          </a:p>
          <a:p>
            <a:pPr>
              <a:spcAft>
                <a:spcPts val="1200"/>
              </a:spcAft>
            </a:pPr>
            <a:r>
              <a:rPr lang="en-US" sz="36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
        <p:nvSpPr>
          <p:cNvPr id="5" name="TextBox 4">
            <a:extLst>
              <a:ext uri="{FF2B5EF4-FFF2-40B4-BE49-F238E27FC236}">
                <a16:creationId xmlns:a16="http://schemas.microsoft.com/office/drawing/2014/main" id="{3AF39CB1-7056-8C4E-B3FB-F77237D88374}"/>
              </a:ext>
            </a:extLst>
          </p:cNvPr>
          <p:cNvSpPr txBox="1"/>
          <p:nvPr/>
        </p:nvSpPr>
        <p:spPr>
          <a:xfrm>
            <a:off x="1689903" y="4143737"/>
            <a:ext cx="6620720" cy="646331"/>
          </a:xfrm>
          <a:prstGeom prst="rect">
            <a:avLst/>
          </a:prstGeom>
          <a:noFill/>
        </p:spPr>
        <p:txBody>
          <a:bodyPr wrap="square" rtlCol="0">
            <a:spAutoFit/>
          </a:bodyPr>
          <a:lstStyle/>
          <a:p>
            <a:r>
              <a:rPr lang="en-US" dirty="0">
                <a:solidFill>
                  <a:schemeClr val="accent2"/>
                </a:solidFill>
              </a:rPr>
              <a:t>E.g. the tree stops with 3 red and 5 blue points in the terminal leaf </a:t>
            </a:r>
            <a:r>
              <a:rPr lang="en-US" dirty="0">
                <a:solidFill>
                  <a:schemeClr val="accent2"/>
                </a:solidFill>
                <a:sym typeface="Wingdings" pitchFamily="2" charset="2"/>
              </a:rPr>
              <a:t> the probability is 5/8</a:t>
            </a:r>
            <a:r>
              <a:rPr lang="en-US" dirty="0">
                <a:solidFill>
                  <a:schemeClr val="accent2"/>
                </a:solidFill>
              </a:rPr>
              <a:t> </a:t>
            </a:r>
          </a:p>
        </p:txBody>
      </p:sp>
    </p:spTree>
    <p:extLst>
      <p:ext uri="{BB962C8B-B14F-4D97-AF65-F5344CB8AC3E}">
        <p14:creationId xmlns:p14="http://schemas.microsoft.com/office/powerpoint/2010/main" val="152758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a:t>
            </a:r>
          </a:p>
        </p:txBody>
      </p:sp>
      <p:sp>
        <p:nvSpPr>
          <p:cNvPr id="3" name="Content Placeholder 2"/>
          <p:cNvSpPr>
            <a:spLocks noGrp="1"/>
          </p:cNvSpPr>
          <p:nvPr>
            <p:ph idx="1"/>
          </p:nvPr>
        </p:nvSpPr>
        <p:spPr>
          <a:xfrm>
            <a:off x="833415" y="1177758"/>
            <a:ext cx="10781936" cy="4737267"/>
          </a:xfrm>
        </p:spPr>
        <p:txBody>
          <a:bodyPr/>
          <a:lstStyle/>
          <a:p>
            <a:pPr marL="457182" lvl="1" indent="0">
              <a:spcAft>
                <a:spcPts val="1200"/>
              </a:spcAft>
              <a:buNone/>
            </a:pPr>
            <a:endParaRPr lang="en-US" sz="2200" dirty="0"/>
          </a:p>
          <a:p>
            <a:pPr marL="57162" indent="-342900">
              <a:spcAft>
                <a:spcPts val="1200"/>
              </a:spcAft>
              <a:buFont typeface="Arial" charset="0"/>
              <a:buChar char="•"/>
            </a:pPr>
            <a:r>
              <a:rPr lang="en-US" dirty="0"/>
              <a:t>Unbalance dataset</a:t>
            </a:r>
          </a:p>
          <a:p>
            <a:pPr marL="57162" indent="-342900">
              <a:spcAft>
                <a:spcPts val="1200"/>
              </a:spcAft>
              <a:buFont typeface="Arial" charset="0"/>
              <a:buChar char="•"/>
            </a:pPr>
            <a:r>
              <a:rPr lang="en-US" dirty="0"/>
              <a:t>Weighted samples </a:t>
            </a:r>
          </a:p>
          <a:p>
            <a:pPr marL="57162" indent="-342900">
              <a:spcAft>
                <a:spcPts val="1200"/>
              </a:spcAft>
              <a:buFont typeface="Arial" charset="0"/>
              <a:buChar char="•"/>
            </a:pPr>
            <a:r>
              <a:rPr lang="en-US" dirty="0"/>
              <a:t>Categorical data</a:t>
            </a:r>
          </a:p>
          <a:p>
            <a:pPr marL="57162" indent="-342900">
              <a:spcAft>
                <a:spcPts val="1200"/>
              </a:spcAft>
              <a:buFont typeface="Arial" charset="0"/>
              <a:buChar char="•"/>
            </a:pPr>
            <a:r>
              <a:rPr lang="en-US" dirty="0"/>
              <a:t>Missing data</a:t>
            </a:r>
          </a:p>
          <a:p>
            <a:pPr marL="57162" indent="-342900">
              <a:spcAft>
                <a:spcPts val="1200"/>
              </a:spcAft>
              <a:buFont typeface="Arial" charset="0"/>
              <a:buChar char="•"/>
            </a:pPr>
            <a:r>
              <a:rPr lang="en-US" dirty="0"/>
              <a:t>Why did we reject misclassification error?</a:t>
            </a:r>
          </a:p>
          <a:p>
            <a:pPr indent="-285738">
              <a:spcAft>
                <a:spcPts val="1200"/>
              </a:spcAft>
            </a:pPr>
            <a:endParaRPr lang="en-US" sz="3400" dirty="0"/>
          </a:p>
          <a:p>
            <a:pPr>
              <a:spcAft>
                <a:spcPts val="1200"/>
              </a:spcAft>
            </a:pPr>
            <a:r>
              <a:rPr lang="en-US" sz="2400" dirty="0"/>
              <a:t>	</a:t>
            </a:r>
          </a:p>
          <a:p>
            <a:pPr>
              <a:spcAft>
                <a:spcPts val="1200"/>
              </a:spcAft>
            </a:pPr>
            <a:r>
              <a:rPr lang="en-US" sz="24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15</a:t>
            </a:fld>
            <a:endParaRPr lang="en-US"/>
          </a:p>
        </p:txBody>
      </p:sp>
      <p:sp>
        <p:nvSpPr>
          <p:cNvPr id="5" name="TextBox 4">
            <a:extLst>
              <a:ext uri="{FF2B5EF4-FFF2-40B4-BE49-F238E27FC236}">
                <a16:creationId xmlns:a16="http://schemas.microsoft.com/office/drawing/2014/main" id="{963981A1-DDEC-2B45-AADC-8A5BBEAD61FB}"/>
              </a:ext>
            </a:extLst>
          </p:cNvPr>
          <p:cNvSpPr txBox="1"/>
          <p:nvPr/>
        </p:nvSpPr>
        <p:spPr>
          <a:xfrm>
            <a:off x="4490976" y="1469582"/>
            <a:ext cx="6423950" cy="923330"/>
          </a:xfrm>
          <a:prstGeom prst="rect">
            <a:avLst/>
          </a:prstGeom>
          <a:noFill/>
        </p:spPr>
        <p:txBody>
          <a:bodyPr wrap="square" rtlCol="0">
            <a:spAutoFit/>
          </a:bodyPr>
          <a:lstStyle/>
          <a:p>
            <a:r>
              <a:rPr lang="en-US" dirty="0" err="1">
                <a:solidFill>
                  <a:schemeClr val="accent2"/>
                </a:solidFill>
              </a:rPr>
              <a:t>Upsample</a:t>
            </a:r>
            <a:r>
              <a:rPr lang="en-US" dirty="0">
                <a:solidFill>
                  <a:schemeClr val="accent2"/>
                </a:solidFill>
              </a:rPr>
              <a:t>: bootstrap; usually preferred unless the smaller group is way to small</a:t>
            </a:r>
            <a:br>
              <a:rPr lang="en-US" dirty="0">
                <a:solidFill>
                  <a:schemeClr val="accent2"/>
                </a:solidFill>
              </a:rPr>
            </a:br>
            <a:r>
              <a:rPr lang="en-US" dirty="0" err="1">
                <a:solidFill>
                  <a:schemeClr val="accent2"/>
                </a:solidFill>
              </a:rPr>
              <a:t>downsample</a:t>
            </a:r>
            <a:r>
              <a:rPr lang="en-US" dirty="0">
                <a:solidFill>
                  <a:schemeClr val="accent2"/>
                </a:solidFill>
              </a:rPr>
              <a:t>: throw away some of the </a:t>
            </a:r>
            <a:r>
              <a:rPr lang="en-US" dirty="0" err="1">
                <a:solidFill>
                  <a:schemeClr val="accent2"/>
                </a:solidFill>
              </a:rPr>
              <a:t>obs</a:t>
            </a:r>
            <a:endParaRPr lang="en-US" dirty="0">
              <a:solidFill>
                <a:schemeClr val="accent2"/>
              </a:solidFill>
            </a:endParaRPr>
          </a:p>
        </p:txBody>
      </p:sp>
    </p:spTree>
    <p:extLst>
      <p:ext uri="{BB962C8B-B14F-4D97-AF65-F5344CB8AC3E}">
        <p14:creationId xmlns:p14="http://schemas.microsoft.com/office/powerpoint/2010/main" val="124682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04969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Question: </a:t>
            </a:r>
            <a:r>
              <a:rPr lang="en-US" sz="2400" dirty="0"/>
              <a:t>Could 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Can we learn from our mistakes?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20542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a:t>Question:</a:t>
            </a:r>
            <a:r>
              <a:rPr lang="en-US" sz="2400" dirty="0"/>
              <a:t> But 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dirty="0">
                <a:solidFill>
                  <a:schemeClr val="tx1">
                    <a:lumMod val="75000"/>
                    <a:lumOff val="25000"/>
                  </a:schemeClr>
                </a:solidFill>
              </a:rPr>
              <a:t>Homework 5 (209) due on Wednesday 11:59 pm, Nov 6</a:t>
            </a:r>
          </a:p>
          <a:p>
            <a:pPr marL="457189" indent="-457189">
              <a:spcAft>
                <a:spcPts val="1100"/>
              </a:spcAft>
              <a:buFont typeface="Arial" charset="0"/>
              <a:buChar char="•"/>
            </a:pPr>
            <a:r>
              <a:rPr lang="en-US" sz="2800" dirty="0">
                <a:solidFill>
                  <a:schemeClr val="tx1">
                    <a:lumMod val="75000"/>
                    <a:lumOff val="25000"/>
                  </a:schemeClr>
                </a:solidFill>
              </a:rPr>
              <a:t>Homework 4 grades. They should out soon </a:t>
            </a:r>
            <a:r>
              <a:rPr lang="en-US" sz="2800" dirty="0">
                <a:solidFill>
                  <a:schemeClr val="tx1">
                    <a:lumMod val="75000"/>
                    <a:lumOff val="25000"/>
                  </a:schemeClr>
                </a:solidFill>
                <a:sym typeface="Wingdings"/>
              </a:rPr>
              <a:t> </a:t>
            </a:r>
            <a:br>
              <a:rPr lang="en-US" dirty="0"/>
            </a:br>
            <a:endParaRPr lang="en-US" dirty="0">
              <a:solidFill>
                <a:schemeClr val="tx1">
                  <a:lumMod val="75000"/>
                  <a:lumOff val="25000"/>
                </a:schemeClr>
              </a:solidFill>
            </a:endParaRP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38462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endParaRPr lang="en-US" sz="2300" b="0" i="1" dirty="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a:t> .   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a:spcAft>
                    <a:spcPts val="600"/>
                  </a:spcAft>
                </a:pPr>
                <a:r>
                  <a:rPr lang="en-US" sz="2300" dirty="0"/>
                  <a:t>4. 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a:spcAft>
                    <a:spcPts val="600"/>
                  </a:spcAft>
                </a:pPr>
                <a:r>
                  <a:rPr lang="en-US" sz="2300" dirty="0"/>
                  <a:t>5. Repeat steps 2-4 until </a:t>
                </a:r>
                <a:r>
                  <a:rPr lang="en-US" sz="2300" b="1" i="1" dirty="0"/>
                  <a:t>stopping </a:t>
                </a:r>
                <a:r>
                  <a:rPr lang="en-US" sz="2300" dirty="0"/>
                  <a:t>condition met.</a:t>
                </a:r>
              </a:p>
              <a:p>
                <a:pPr>
                  <a:spcAft>
                    <a:spcPts val="600"/>
                  </a:spcAft>
                </a:pPr>
                <a:r>
                  <a:rPr lang="en-US" sz="2300" dirty="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6510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221959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31113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907261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71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13094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47702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935425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panose="02040503050406030204" pitchFamily="18" charset="0"/>
                            </a:rPr>
                          </m:ctrlPr>
                        </m:sSupPr>
                        <m:e>
                          <m:r>
                            <a:rPr lang="en-US" sz="2400" b="0" i="1" smtClean="0">
                              <a:latin typeface="Cambria Math" charset="0"/>
                            </a:rPr>
                            <m:t>𝑇</m:t>
                          </m:r>
                        </m:e>
                        <m:sup>
                          <m:d>
                            <m:dPr>
                              <m:ctrlPr>
                                <a:rPr lang="en-US" sz="2400" b="0" i="1" smtClean="0">
                                  <a:latin typeface="Cambria Math" panose="02040503050406030204" pitchFamily="18"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960347" y="3114831"/>
            <a:ext cx="2243137" cy="1285875"/>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Regression</a:t>
            </a:r>
            <a:endParaRPr lang="en-US" dirty="0">
              <a:solidFill>
                <a:schemeClr val="tx1"/>
              </a:solidFill>
            </a:endParaRPr>
          </a:p>
        </p:txBody>
      </p:sp>
      <p:sp>
        <p:nvSpPr>
          <p:cNvPr id="4" name="Oval 3"/>
          <p:cNvSpPr/>
          <p:nvPr/>
        </p:nvSpPr>
        <p:spPr>
          <a:xfrm>
            <a:off x="2388005" y="1384303"/>
            <a:ext cx="2100077" cy="873760"/>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Statistical Learning</a:t>
            </a:r>
          </a:p>
        </p:txBody>
      </p:sp>
      <p:sp>
        <p:nvSpPr>
          <p:cNvPr id="5" name="Oval 4"/>
          <p:cNvSpPr/>
          <p:nvPr/>
        </p:nvSpPr>
        <p:spPr>
          <a:xfrm>
            <a:off x="33213" y="87443"/>
            <a:ext cx="2243136" cy="139176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Uncertainty in model and prediction </a:t>
            </a:r>
          </a:p>
        </p:txBody>
      </p:sp>
      <p:sp>
        <p:nvSpPr>
          <p:cNvPr id="6" name="Oval 5"/>
          <p:cNvSpPr/>
          <p:nvPr/>
        </p:nvSpPr>
        <p:spPr>
          <a:xfrm>
            <a:off x="2323617" y="56594"/>
            <a:ext cx="1590663" cy="93545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Cross validation </a:t>
            </a:r>
          </a:p>
        </p:txBody>
      </p:sp>
      <p:sp>
        <p:nvSpPr>
          <p:cNvPr id="8" name="Oval 7"/>
          <p:cNvSpPr/>
          <p:nvPr/>
        </p:nvSpPr>
        <p:spPr>
          <a:xfrm>
            <a:off x="3982140" y="51882"/>
            <a:ext cx="1945717" cy="103554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Overfitting: Variance &amp; Bias</a:t>
            </a:r>
          </a:p>
        </p:txBody>
      </p:sp>
      <p:sp>
        <p:nvSpPr>
          <p:cNvPr id="9" name="Oval 8"/>
          <p:cNvSpPr/>
          <p:nvPr/>
        </p:nvSpPr>
        <p:spPr>
          <a:xfrm>
            <a:off x="28604" y="1669990"/>
            <a:ext cx="2270831" cy="145904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Methods of regularization: </a:t>
            </a:r>
          </a:p>
          <a:p>
            <a:pPr algn="ctr"/>
            <a:r>
              <a:rPr lang="en-US" dirty="0"/>
              <a:t>Lasso and Ridge</a:t>
            </a:r>
          </a:p>
        </p:txBody>
      </p:sp>
      <p:sp>
        <p:nvSpPr>
          <p:cNvPr id="11" name="Oval 10"/>
          <p:cNvSpPr/>
          <p:nvPr/>
        </p:nvSpPr>
        <p:spPr>
          <a:xfrm>
            <a:off x="6452013" y="3129036"/>
            <a:ext cx="2243136" cy="128587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Classification</a:t>
            </a:r>
            <a:endParaRPr lang="en-US" dirty="0">
              <a:solidFill>
                <a:schemeClr val="tx1"/>
              </a:solidFill>
            </a:endParaRPr>
          </a:p>
        </p:txBody>
      </p:sp>
      <p:sp>
        <p:nvSpPr>
          <p:cNvPr id="12" name="Oval 11"/>
          <p:cNvSpPr/>
          <p:nvPr/>
        </p:nvSpPr>
        <p:spPr>
          <a:xfrm>
            <a:off x="4841544" y="1070817"/>
            <a:ext cx="2243136" cy="120423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PCA &amp; dimensionality reduction </a:t>
            </a:r>
          </a:p>
        </p:txBody>
      </p:sp>
      <p:sp>
        <p:nvSpPr>
          <p:cNvPr id="13" name="Oval 12"/>
          <p:cNvSpPr/>
          <p:nvPr/>
        </p:nvSpPr>
        <p:spPr>
          <a:xfrm>
            <a:off x="6996746" y="116198"/>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Pandas</a:t>
            </a:r>
          </a:p>
        </p:txBody>
      </p:sp>
      <p:sp>
        <p:nvSpPr>
          <p:cNvPr id="14" name="Oval 13"/>
          <p:cNvSpPr/>
          <p:nvPr/>
        </p:nvSpPr>
        <p:spPr>
          <a:xfrm>
            <a:off x="10346159" y="1441046"/>
            <a:ext cx="1725073"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Matplotlib</a:t>
            </a:r>
            <a:endParaRPr lang="en-US" dirty="0"/>
          </a:p>
        </p:txBody>
      </p:sp>
      <p:sp>
        <p:nvSpPr>
          <p:cNvPr id="15" name="Oval 14"/>
          <p:cNvSpPr/>
          <p:nvPr/>
        </p:nvSpPr>
        <p:spPr>
          <a:xfrm>
            <a:off x="9976001" y="283332"/>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Scikit</a:t>
            </a:r>
            <a:r>
              <a:rPr lang="en-US" dirty="0"/>
              <a:t>-Learn</a:t>
            </a:r>
          </a:p>
        </p:txBody>
      </p:sp>
      <p:sp>
        <p:nvSpPr>
          <p:cNvPr id="16" name="Oval 15"/>
          <p:cNvSpPr/>
          <p:nvPr/>
        </p:nvSpPr>
        <p:spPr>
          <a:xfrm>
            <a:off x="8464367" y="64801"/>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NumPy</a:t>
            </a:r>
          </a:p>
        </p:txBody>
      </p:sp>
      <p:sp>
        <p:nvSpPr>
          <p:cNvPr id="17" name="Oval 16"/>
          <p:cNvSpPr/>
          <p:nvPr/>
        </p:nvSpPr>
        <p:spPr>
          <a:xfrm>
            <a:off x="3289472" y="5333098"/>
            <a:ext cx="1585512" cy="981311"/>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Trees </a:t>
            </a:r>
          </a:p>
        </p:txBody>
      </p:sp>
      <p:sp>
        <p:nvSpPr>
          <p:cNvPr id="18" name="Oval 17"/>
          <p:cNvSpPr/>
          <p:nvPr/>
        </p:nvSpPr>
        <p:spPr>
          <a:xfrm>
            <a:off x="6780825" y="5290081"/>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Neural Networks </a:t>
            </a:r>
          </a:p>
        </p:txBody>
      </p:sp>
      <p:cxnSp>
        <p:nvCxnSpPr>
          <p:cNvPr id="21" name="Straight Arrow Connector 20">
            <a:extLst>
              <a:ext uri="{FF2B5EF4-FFF2-40B4-BE49-F238E27FC236}">
                <a16:creationId xmlns:a16="http://schemas.microsoft.com/office/drawing/2014/main" id="{6AD990E1-A7CA-0F4F-AF97-90CFC8B3CBD1}"/>
              </a:ext>
            </a:extLst>
          </p:cNvPr>
          <p:cNvCxnSpPr>
            <a:stCxn id="4" idx="4"/>
            <a:endCxn id="3" idx="0"/>
          </p:cNvCxnSpPr>
          <p:nvPr/>
        </p:nvCxnSpPr>
        <p:spPr>
          <a:xfrm>
            <a:off x="3438044" y="2258063"/>
            <a:ext cx="643872" cy="856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16F65D8-F975-9C45-9593-5CAD330BB5F3}"/>
              </a:ext>
            </a:extLst>
          </p:cNvPr>
          <p:cNvCxnSpPr>
            <a:cxnSpLocks/>
            <a:stCxn id="9" idx="7"/>
            <a:endCxn id="4" idx="2"/>
          </p:cNvCxnSpPr>
          <p:nvPr/>
        </p:nvCxnSpPr>
        <p:spPr>
          <a:xfrm flipV="1">
            <a:off x="1966879" y="1821183"/>
            <a:ext cx="421126" cy="62479"/>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F8215BB-1081-BF48-9C2C-8CDC7EB1BC8E}"/>
              </a:ext>
            </a:extLst>
          </p:cNvPr>
          <p:cNvCxnSpPr>
            <a:stCxn id="5" idx="5"/>
            <a:endCxn id="4" idx="1"/>
          </p:cNvCxnSpPr>
          <p:nvPr/>
        </p:nvCxnSpPr>
        <p:spPr>
          <a:xfrm>
            <a:off x="1947849" y="1275390"/>
            <a:ext cx="747705" cy="23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a16="http://schemas.microsoft.com/office/drawing/2014/main" id="{B939EBDE-7FA4-A541-B7A1-6336F218904F}"/>
              </a:ext>
            </a:extLst>
          </p:cNvPr>
          <p:cNvCxnSpPr>
            <a:cxnSpLocks/>
            <a:stCxn id="4" idx="5"/>
            <a:endCxn id="11" idx="1"/>
          </p:cNvCxnSpPr>
          <p:nvPr/>
        </p:nvCxnSpPr>
        <p:spPr>
          <a:xfrm>
            <a:off x="4180533" y="2130104"/>
            <a:ext cx="2599980" cy="1187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a16="http://schemas.microsoft.com/office/drawing/2014/main" id="{0A38CC41-BBC0-1A45-8387-073322E012D7}"/>
              </a:ext>
            </a:extLst>
          </p:cNvPr>
          <p:cNvSpPr/>
          <p:nvPr/>
        </p:nvSpPr>
        <p:spPr>
          <a:xfrm>
            <a:off x="8064278" y="1393826"/>
            <a:ext cx="1841957" cy="1094429"/>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Computing Tools</a:t>
            </a:r>
          </a:p>
        </p:txBody>
      </p:sp>
      <p:cxnSp>
        <p:nvCxnSpPr>
          <p:cNvPr id="146" name="Straight Arrow Connector 145">
            <a:extLst>
              <a:ext uri="{FF2B5EF4-FFF2-40B4-BE49-F238E27FC236}">
                <a16:creationId xmlns:a16="http://schemas.microsoft.com/office/drawing/2014/main" id="{FB03051D-FEF4-B940-AB8B-AF6588B32FE1}"/>
              </a:ext>
            </a:extLst>
          </p:cNvPr>
          <p:cNvCxnSpPr>
            <a:cxnSpLocks/>
            <a:stCxn id="125" idx="4"/>
            <a:endCxn id="11" idx="7"/>
          </p:cNvCxnSpPr>
          <p:nvPr/>
        </p:nvCxnSpPr>
        <p:spPr>
          <a:xfrm flipH="1">
            <a:off x="8366649" y="2488255"/>
            <a:ext cx="618608" cy="829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a16="http://schemas.microsoft.com/office/drawing/2014/main" id="{BB4F7C73-0600-E04A-AF6F-3A111757D58B}"/>
              </a:ext>
            </a:extLst>
          </p:cNvPr>
          <p:cNvCxnSpPr>
            <a:cxnSpLocks/>
            <a:stCxn id="125" idx="3"/>
            <a:endCxn id="3" idx="7"/>
          </p:cNvCxnSpPr>
          <p:nvPr/>
        </p:nvCxnSpPr>
        <p:spPr>
          <a:xfrm flipH="1">
            <a:off x="4874984" y="2327980"/>
            <a:ext cx="3459042" cy="975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a16="http://schemas.microsoft.com/office/drawing/2014/main" id="{9CB367A1-32AB-F74A-B554-7059449FADB0}"/>
              </a:ext>
            </a:extLst>
          </p:cNvPr>
          <p:cNvCxnSpPr>
            <a:cxnSpLocks/>
            <a:stCxn id="6" idx="4"/>
            <a:endCxn id="4" idx="0"/>
          </p:cNvCxnSpPr>
          <p:nvPr/>
        </p:nvCxnSpPr>
        <p:spPr>
          <a:xfrm>
            <a:off x="3118949" y="992052"/>
            <a:ext cx="319095" cy="3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a16="http://schemas.microsoft.com/office/drawing/2014/main" id="{2408E805-EEE6-7F43-8E85-F4F6D7B857C4}"/>
              </a:ext>
            </a:extLst>
          </p:cNvPr>
          <p:cNvCxnSpPr>
            <a:cxnSpLocks/>
            <a:stCxn id="8" idx="3"/>
            <a:endCxn id="4" idx="7"/>
          </p:cNvCxnSpPr>
          <p:nvPr/>
        </p:nvCxnSpPr>
        <p:spPr>
          <a:xfrm flipH="1">
            <a:off x="4180533" y="935778"/>
            <a:ext cx="86551" cy="576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22BE1F98-14F0-BD4F-8974-3A2C438F7347}"/>
              </a:ext>
            </a:extLst>
          </p:cNvPr>
          <p:cNvCxnSpPr>
            <a:cxnSpLocks/>
            <a:stCxn id="12" idx="2"/>
            <a:endCxn id="4" idx="6"/>
          </p:cNvCxnSpPr>
          <p:nvPr/>
        </p:nvCxnSpPr>
        <p:spPr>
          <a:xfrm flipH="1">
            <a:off x="4488082" y="1672936"/>
            <a:ext cx="353462" cy="14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43DE0FB5-605B-2442-BDB4-500DA3357F55}"/>
              </a:ext>
            </a:extLst>
          </p:cNvPr>
          <p:cNvCxnSpPr>
            <a:cxnSpLocks/>
            <a:stCxn id="13" idx="5"/>
            <a:endCxn id="125" idx="1"/>
          </p:cNvCxnSpPr>
          <p:nvPr/>
        </p:nvCxnSpPr>
        <p:spPr>
          <a:xfrm>
            <a:off x="8048916" y="969740"/>
            <a:ext cx="285110" cy="584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766B88F7-4A2B-604B-B9CF-75C53F53BF8C}"/>
              </a:ext>
            </a:extLst>
          </p:cNvPr>
          <p:cNvCxnSpPr>
            <a:cxnSpLocks/>
            <a:stCxn id="16" idx="4"/>
            <a:endCxn id="125" idx="0"/>
          </p:cNvCxnSpPr>
          <p:nvPr/>
        </p:nvCxnSpPr>
        <p:spPr>
          <a:xfrm flipH="1">
            <a:off x="8985257" y="1064788"/>
            <a:ext cx="95457" cy="329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1C180F75-A22F-E249-AAE3-A299EE4957A2}"/>
              </a:ext>
            </a:extLst>
          </p:cNvPr>
          <p:cNvCxnSpPr>
            <a:cxnSpLocks/>
            <a:stCxn id="15" idx="3"/>
            <a:endCxn id="125" idx="7"/>
          </p:cNvCxnSpPr>
          <p:nvPr/>
        </p:nvCxnSpPr>
        <p:spPr>
          <a:xfrm flipH="1">
            <a:off x="9636487" y="1136874"/>
            <a:ext cx="520038" cy="417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82C77B47-028A-584D-B335-E5B391079A1A}"/>
              </a:ext>
            </a:extLst>
          </p:cNvPr>
          <p:cNvCxnSpPr>
            <a:cxnSpLocks/>
            <a:stCxn id="14" idx="2"/>
            <a:endCxn id="125" idx="6"/>
          </p:cNvCxnSpPr>
          <p:nvPr/>
        </p:nvCxnSpPr>
        <p:spPr>
          <a:xfrm flipH="1">
            <a:off x="9906235" y="1941040"/>
            <a:ext cx="43992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 name="Oval 219">
            <a:extLst>
              <a:ext uri="{FF2B5EF4-FFF2-40B4-BE49-F238E27FC236}">
                <a16:creationId xmlns:a16="http://schemas.microsoft.com/office/drawing/2014/main" id="{AC00FAD6-E7F4-5642-AB25-35E9AFF332EA}"/>
              </a:ext>
            </a:extLst>
          </p:cNvPr>
          <p:cNvSpPr/>
          <p:nvPr/>
        </p:nvSpPr>
        <p:spPr>
          <a:xfrm>
            <a:off x="409891" y="3726597"/>
            <a:ext cx="1600437" cy="1103543"/>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Linear </a:t>
            </a:r>
          </a:p>
        </p:txBody>
      </p:sp>
      <p:sp>
        <p:nvSpPr>
          <p:cNvPr id="221" name="Oval 220">
            <a:extLst>
              <a:ext uri="{FF2B5EF4-FFF2-40B4-BE49-F238E27FC236}">
                <a16:creationId xmlns:a16="http://schemas.microsoft.com/office/drawing/2014/main" id="{242E7FCE-20B3-3A49-A454-D07B9E5796CC}"/>
              </a:ext>
            </a:extLst>
          </p:cNvPr>
          <p:cNvSpPr/>
          <p:nvPr/>
        </p:nvSpPr>
        <p:spPr>
          <a:xfrm>
            <a:off x="5030687" y="5309956"/>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KNN </a:t>
            </a:r>
          </a:p>
        </p:txBody>
      </p:sp>
      <p:sp>
        <p:nvSpPr>
          <p:cNvPr id="222" name="Oval 221">
            <a:extLst>
              <a:ext uri="{FF2B5EF4-FFF2-40B4-BE49-F238E27FC236}">
                <a16:creationId xmlns:a16="http://schemas.microsoft.com/office/drawing/2014/main" id="{279C588F-2091-2C49-AA4D-B0C13FDE728A}"/>
              </a:ext>
            </a:extLst>
          </p:cNvPr>
          <p:cNvSpPr/>
          <p:nvPr/>
        </p:nvSpPr>
        <p:spPr>
          <a:xfrm>
            <a:off x="9442468" y="3220202"/>
            <a:ext cx="1585512" cy="1103542"/>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Logistic </a:t>
            </a:r>
          </a:p>
        </p:txBody>
      </p:sp>
      <p:cxnSp>
        <p:nvCxnSpPr>
          <p:cNvPr id="230" name="Straight Arrow Connector 229">
            <a:extLst>
              <a:ext uri="{FF2B5EF4-FFF2-40B4-BE49-F238E27FC236}">
                <a16:creationId xmlns:a16="http://schemas.microsoft.com/office/drawing/2014/main" id="{E798F050-3D80-0449-A709-BAF8D89C828C}"/>
              </a:ext>
            </a:extLst>
          </p:cNvPr>
          <p:cNvCxnSpPr>
            <a:cxnSpLocks/>
            <a:stCxn id="220" idx="0"/>
            <a:endCxn id="9" idx="4"/>
          </p:cNvCxnSpPr>
          <p:nvPr/>
        </p:nvCxnSpPr>
        <p:spPr>
          <a:xfrm flipH="1" flipV="1">
            <a:off x="1164020" y="3129036"/>
            <a:ext cx="46090" cy="5975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C5DD9D26-F6BF-584F-840E-CDD9CCC813A6}"/>
              </a:ext>
            </a:extLst>
          </p:cNvPr>
          <p:cNvCxnSpPr>
            <a:cxnSpLocks/>
            <a:stCxn id="220" idx="7"/>
            <a:endCxn id="3" idx="2"/>
          </p:cNvCxnSpPr>
          <p:nvPr/>
        </p:nvCxnSpPr>
        <p:spPr>
          <a:xfrm flipV="1">
            <a:off x="1775949" y="3757769"/>
            <a:ext cx="1184398" cy="130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B4A4C60D-47A0-2040-8F30-F918152A8D73}"/>
              </a:ext>
            </a:extLst>
          </p:cNvPr>
          <p:cNvCxnSpPr>
            <a:stCxn id="17" idx="0"/>
            <a:endCxn id="3" idx="4"/>
          </p:cNvCxnSpPr>
          <p:nvPr/>
        </p:nvCxnSpPr>
        <p:spPr>
          <a:xfrm flipH="1" flipV="1">
            <a:off x="4081916" y="4400706"/>
            <a:ext cx="312" cy="9323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79970806-C7F1-2245-8871-4BD27304C1FE}"/>
              </a:ext>
            </a:extLst>
          </p:cNvPr>
          <p:cNvCxnSpPr>
            <a:stCxn id="17" idx="0"/>
            <a:endCxn id="11" idx="3"/>
          </p:cNvCxnSpPr>
          <p:nvPr/>
        </p:nvCxnSpPr>
        <p:spPr>
          <a:xfrm flipV="1">
            <a:off x="4082228" y="4226598"/>
            <a:ext cx="2698285" cy="1106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B44BE0E3-38AC-4C43-B6F4-2E75051378F2}"/>
              </a:ext>
            </a:extLst>
          </p:cNvPr>
          <p:cNvCxnSpPr>
            <a:stCxn id="221" idx="0"/>
            <a:endCxn id="3" idx="5"/>
          </p:cNvCxnSpPr>
          <p:nvPr/>
        </p:nvCxnSpPr>
        <p:spPr>
          <a:xfrm flipH="1" flipV="1">
            <a:off x="4874984" y="4212394"/>
            <a:ext cx="948459" cy="10975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a16="http://schemas.microsoft.com/office/drawing/2014/main" id="{631769FC-9784-1F43-9FB5-F30325BC3200}"/>
              </a:ext>
            </a:extLst>
          </p:cNvPr>
          <p:cNvCxnSpPr>
            <a:stCxn id="221" idx="0"/>
            <a:endCxn id="11" idx="3"/>
          </p:cNvCxnSpPr>
          <p:nvPr/>
        </p:nvCxnSpPr>
        <p:spPr>
          <a:xfrm flipV="1">
            <a:off x="5823443" y="4226598"/>
            <a:ext cx="957070" cy="1083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id="{2A4F266C-9C4B-1345-A83D-AC8A967A9888}"/>
              </a:ext>
            </a:extLst>
          </p:cNvPr>
          <p:cNvCxnSpPr>
            <a:stCxn id="18" idx="0"/>
            <a:endCxn id="3" idx="5"/>
          </p:cNvCxnSpPr>
          <p:nvPr/>
        </p:nvCxnSpPr>
        <p:spPr>
          <a:xfrm flipH="1" flipV="1">
            <a:off x="4874984" y="4212394"/>
            <a:ext cx="2698597" cy="1077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a16="http://schemas.microsoft.com/office/drawing/2014/main" id="{12C9F00E-FF54-624A-A412-389AEB0199E3}"/>
              </a:ext>
            </a:extLst>
          </p:cNvPr>
          <p:cNvCxnSpPr>
            <a:stCxn id="18" idx="0"/>
            <a:endCxn id="11" idx="4"/>
          </p:cNvCxnSpPr>
          <p:nvPr/>
        </p:nvCxnSpPr>
        <p:spPr>
          <a:xfrm flipV="1">
            <a:off x="7573581" y="4414910"/>
            <a:ext cx="0" cy="8751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898A79A1-DBE8-B14C-A3B3-2D01E211F16B}"/>
              </a:ext>
            </a:extLst>
          </p:cNvPr>
          <p:cNvCxnSpPr>
            <a:cxnSpLocks/>
            <a:stCxn id="222" idx="2"/>
            <a:endCxn id="11" idx="6"/>
          </p:cNvCxnSpPr>
          <p:nvPr/>
        </p:nvCxnSpPr>
        <p:spPr>
          <a:xfrm flipH="1">
            <a:off x="8695149" y="3771973"/>
            <a:ext cx="747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4" name="Slide Number Placeholder 3">
            <a:extLst>
              <a:ext uri="{FF2B5EF4-FFF2-40B4-BE49-F238E27FC236}">
                <a16:creationId xmlns:a16="http://schemas.microsoft.com/office/drawing/2014/main" id="{13CF0711-7CA3-C44B-973C-571234E36114}"/>
              </a:ext>
            </a:extLst>
          </p:cNvPr>
          <p:cNvSpPr>
            <a:spLocks noGrp="1"/>
          </p:cNvSpPr>
          <p:nvPr>
            <p:ph type="sldNum" sz="quarter" idx="12"/>
          </p:nvPr>
        </p:nvSpPr>
        <p:spPr>
          <a:xfrm>
            <a:off x="9144000" y="6400800"/>
            <a:ext cx="2844800" cy="365125"/>
          </a:xfrm>
        </p:spPr>
        <p:txBody>
          <a:bodyPr/>
          <a:lstStyle/>
          <a:p>
            <a:fld id="{47445CB2-BF6F-6E49-AC61-7BDDE2E02F5B}" type="slidenum">
              <a:rPr lang="en-US" smtClean="0"/>
              <a:t>3</a:t>
            </a:fld>
            <a:endParaRPr lang="en-US" dirty="0"/>
          </a:p>
        </p:txBody>
      </p:sp>
      <p:sp>
        <p:nvSpPr>
          <p:cNvPr id="355" name="Oval 354">
            <a:extLst>
              <a:ext uri="{FF2B5EF4-FFF2-40B4-BE49-F238E27FC236}">
                <a16:creationId xmlns:a16="http://schemas.microsoft.com/office/drawing/2014/main" id="{F484B83C-D55D-F846-A75C-B293D1E9F30B}"/>
              </a:ext>
            </a:extLst>
          </p:cNvPr>
          <p:cNvSpPr/>
          <p:nvPr/>
        </p:nvSpPr>
        <p:spPr>
          <a:xfrm>
            <a:off x="9964291" y="5543287"/>
            <a:ext cx="1204217"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Experimental Design &amp; Causal Inference</a:t>
            </a:r>
          </a:p>
        </p:txBody>
      </p:sp>
    </p:spTree>
    <p:extLst>
      <p:ext uri="{BB962C8B-B14F-4D97-AF65-F5344CB8AC3E}">
        <p14:creationId xmlns:p14="http://schemas.microsoft.com/office/powerpoint/2010/main" val="58457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25" grpId="0" animBg="1"/>
      <p:bldP spid="220" grpId="0" animBg="1"/>
      <p:bldP spid="221" grpId="0" animBg="1"/>
      <p:bldP spid="222" grpId="0" animBg="1"/>
      <p:bldP spid="3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155385" cy="5130445"/>
          </a:xfrm>
        </p:spPr>
        <p:txBody>
          <a:bodyPr/>
          <a:lstStyle/>
          <a:p>
            <a:r>
              <a:rPr lang="en-US" sz="2400" dirty="0"/>
              <a:t>In optimization, when we wish to minimize a function, called the </a:t>
            </a:r>
            <a:r>
              <a:rPr lang="en-US" sz="2400" b="1" i="1" dirty="0"/>
              <a:t>objective function</a:t>
            </a:r>
            <a:r>
              <a:rPr lang="en-US" sz="2400" dirty="0"/>
              <a:t>, over a set of variables, we compute the partial derivatives of this function with respect to the variables.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a:t>stationary point.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3188819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  (as discussed in lecture 5)</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b="-28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895244" y="3284805"/>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5195372" y="5433598"/>
            <a:ext cx="2127764" cy="46065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08" y="4141629"/>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Why 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200"/>
              </a:spcAft>
              <a:buFont typeface="Arial" charset="0"/>
              <a:buChar char="•"/>
            </a:pPr>
            <a:r>
              <a:rPr lang="en-US" dirty="0"/>
              <a:t>Review of Ensemble Methods</a:t>
            </a:r>
          </a:p>
          <a:p>
            <a:pPr marL="1200120" lvl="1" indent="-457200">
              <a:spcAft>
                <a:spcPts val="1200"/>
              </a:spcAft>
              <a:buFont typeface="Arial" charset="0"/>
              <a:buChar char="•"/>
            </a:pPr>
            <a:r>
              <a:rPr lang="en-US" dirty="0"/>
              <a:t>Finish Random Forest</a:t>
            </a:r>
          </a:p>
          <a:p>
            <a:pPr marL="457200" indent="-457200">
              <a:spcAft>
                <a:spcPts val="1200"/>
              </a:spcAft>
              <a:buFont typeface="Arial" charset="0"/>
              <a:buChar char="•"/>
            </a:pPr>
            <a:r>
              <a:rPr lang="en-US" dirty="0"/>
              <a:t>Boosting</a:t>
            </a:r>
          </a:p>
          <a:p>
            <a:pPr marL="1200120" lvl="1" indent="-457200">
              <a:spcAft>
                <a:spcPts val="1200"/>
              </a:spcAft>
              <a:buFont typeface="Arial" charset="0"/>
              <a:buChar char="•"/>
            </a:pPr>
            <a:r>
              <a:rPr lang="en-US" dirty="0"/>
              <a:t>Gradient Boosting</a:t>
            </a:r>
          </a:p>
          <a:p>
            <a:pPr marL="1600154" lvl="2" indent="-457200">
              <a:spcAft>
                <a:spcPts val="1200"/>
              </a:spcAft>
              <a:buFont typeface="Arial" charset="0"/>
              <a:buChar char="•"/>
            </a:pPr>
            <a:r>
              <a:rPr lang="en-US" sz="2200" dirty="0"/>
              <a:t>Set-up and intuition</a:t>
            </a:r>
          </a:p>
          <a:p>
            <a:pPr marL="1600154" lvl="2" indent="-457200">
              <a:spcAft>
                <a:spcPts val="1200"/>
              </a:spcAft>
              <a:buFont typeface="Arial" charset="0"/>
              <a:buChar char="•"/>
            </a:pPr>
            <a:r>
              <a:rPr lang="en-US" sz="2200" dirty="0"/>
              <a:t>Connection to Gradient Descent</a:t>
            </a:r>
          </a:p>
          <a:p>
            <a:pPr marL="1600154" lvl="2" indent="-457200">
              <a:spcAft>
                <a:spcPts val="1200"/>
              </a:spcAft>
              <a:buFont typeface="Arial" charset="0"/>
              <a:buChar char="•"/>
            </a:pPr>
            <a:r>
              <a:rPr lang="en-US" sz="2200" dirty="0"/>
              <a:t>The Algorithm</a:t>
            </a:r>
          </a:p>
          <a:p>
            <a:pPr marL="1200120" lvl="1" indent="-457200">
              <a:spcAft>
                <a:spcPts val="1200"/>
              </a:spcAft>
              <a:buFont typeface="Arial" charset="0"/>
              <a:buChar char="•"/>
            </a:pPr>
            <a:r>
              <a:rPr lang="en-US" dirty="0" err="1"/>
              <a:t>AdaBoost</a:t>
            </a:r>
            <a:endParaRPr lang="en-US" dirty="0"/>
          </a:p>
          <a:p>
            <a:pPr marL="457200" indent="-457200">
              <a:spcAft>
                <a:spcPts val="1200"/>
              </a:spcAft>
              <a:buFont typeface="Arial" charset="0"/>
              <a:buChar char="•"/>
            </a:pPr>
            <a:r>
              <a:rPr lang="en-US" dirty="0"/>
              <a:t>Other boosting algorithms</a:t>
            </a:r>
            <a:endParaRPr lang="en-US" sz="2800" dirty="0"/>
          </a:p>
          <a:p>
            <a:pPr marL="1200120" lvl="1" indent="-457200">
              <a:spcAft>
                <a:spcPts val="1200"/>
              </a:spcAft>
              <a:buFont typeface="Arial" charset="0"/>
              <a:buChar char="•"/>
            </a:pPr>
            <a:endParaRPr lang="en-US" sz="2400"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where                 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41</a:t>
            </a:fld>
            <a:endParaRPr lang="en-US"/>
          </a:p>
        </p:txBody>
      </p:sp>
      <p:pic>
        <p:nvPicPr>
          <p:cNvPr id="4" name="Picture 3"/>
          <p:cNvPicPr>
            <a:picLocks noChangeAspect="1"/>
          </p:cNvPicPr>
          <p:nvPr/>
        </p:nvPicPr>
        <p:blipFill>
          <a:blip r:embed="rId2"/>
          <a:stretch>
            <a:fillRect/>
          </a:stretch>
        </p:blipFill>
        <p:spPr>
          <a:xfrm>
            <a:off x="0" y="0"/>
            <a:ext cx="12330113" cy="8224185"/>
          </a:xfrm>
          <a:prstGeom prst="rect">
            <a:avLst/>
          </a:prstGeom>
        </p:spPr>
      </p:pic>
      <p:sp>
        <p:nvSpPr>
          <p:cNvPr id="5" name="Rectangle 4"/>
          <p:cNvSpPr/>
          <p:nvPr/>
        </p:nvSpPr>
        <p:spPr>
          <a:xfrm>
            <a:off x="4309174" y="409872"/>
            <a:ext cx="3230756" cy="923330"/>
          </a:xfrm>
          <a:prstGeom prst="rect">
            <a:avLst/>
          </a:prstGeom>
          <a:noFill/>
        </p:spPr>
        <p:txBody>
          <a:bodyPr wrap="none" lIns="91440" tIns="45720" rIns="91440" bIns="45720">
            <a:spAutoFit/>
          </a:bodyPr>
          <a:lstStyle/>
          <a:p>
            <a:pPr algn="ctr"/>
            <a:r>
              <a:rPr lang="en-US" sz="5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PPppBoost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659430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520761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a:t>
            </a:r>
            <a:r>
              <a:rPr lang="en-US" sz="2400" dirty="0">
                <a:sym typeface="Wingdings" pitchFamily="2" charset="2"/>
              </a:rPr>
              <a:t></a:t>
            </a:r>
            <a:r>
              <a:rPr lang="en-US" sz="2400" dirty="0"/>
              <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3"/>
          <a:stretch>
            <a:fillRect/>
          </a:stretch>
        </p:blipFill>
        <p:spPr>
          <a:xfrm>
            <a:off x="2011987" y="2903918"/>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1774703" y="2547994"/>
            <a:ext cx="7617830" cy="1144309"/>
          </a:xfrm>
          <a:prstGeom prst="rect">
            <a:avLst/>
          </a:prstGeom>
        </p:spPr>
      </p:pic>
      <p:sp>
        <p:nvSpPr>
          <p:cNvPr id="4" name="TextBox 3"/>
          <p:cNvSpPr txBox="1"/>
          <p:nvPr/>
        </p:nvSpPr>
        <p:spPr>
          <a:xfrm>
            <a:off x="3352800" y="2479040"/>
            <a:ext cx="5315114" cy="276999"/>
          </a:xfrm>
          <a:prstGeom prst="rect">
            <a:avLst/>
          </a:prstGeom>
          <a:noFill/>
        </p:spPr>
        <p:txBody>
          <a:bodyPr wrap="square" lIns="0" tIns="0" rIns="0" bIns="0" rtlCol="0">
            <a:spAutoFit/>
          </a:bodyPr>
          <a:lstStyle/>
          <a:p>
            <a:endParaRPr lang="en-US" dirty="0"/>
          </a:p>
        </p:txBody>
      </p:sp>
      <p:sp>
        <p:nvSpPr>
          <p:cNvPr id="7" name="Oval 6"/>
          <p:cNvSpPr/>
          <p:nvPr/>
        </p:nvSpPr>
        <p:spPr>
          <a:xfrm>
            <a:off x="7199086" y="2547994"/>
            <a:ext cx="2481943" cy="1144309"/>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6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7" name="Picture 6"/>
          <p:cNvPicPr>
            <a:picLocks noChangeAspect="1"/>
          </p:cNvPicPr>
          <p:nvPr/>
        </p:nvPicPr>
        <p:blipFill>
          <a:blip r:embed="rId5">
            <a:alphaModFix amt="63000"/>
          </a:blip>
          <a:stretch>
            <a:fillRect/>
          </a:stretch>
        </p:blipFill>
        <p:spPr>
          <a:xfrm>
            <a:off x="1220381" y="1756228"/>
            <a:ext cx="9553076" cy="456625"/>
          </a:xfrm>
          <a:prstGeom prst="rect">
            <a:avLst/>
          </a:prstGeom>
        </p:spPr>
      </p:pic>
    </p:spTree>
    <p:extLst>
      <p:ext uri="{BB962C8B-B14F-4D97-AF65-F5344CB8AC3E}">
        <p14:creationId xmlns:p14="http://schemas.microsoft.com/office/powerpoint/2010/main" val="29096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pPr/>
                <a14:m>
                  <m:oMathPara xmlns:m="http://schemas.openxmlformats.org/officeDocument/2006/math">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panose="02040503050406030204" pitchFamily="18" charset="0"/>
                            </a:rPr>
                          </m:ctrlPr>
                        </m:sSubPr>
                        <m:e>
                          <m:acc>
                            <m:accPr>
                              <m:chr m:val="̂"/>
                              <m:ctrlPr>
                                <a:rPr lang="en-US" sz="2800" b="0" i="1" smtClean="0">
                                  <a:solidFill>
                                    <a:schemeClr val="tx1">
                                      <a:lumMod val="75000"/>
                                      <a:lumOff val="25000"/>
                                    </a:schemeClr>
                                  </a:solidFill>
                                  <a:latin typeface="Cambria Math" panose="02040503050406030204" pitchFamily="18"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panose="02040503050406030204" pitchFamily="18"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panose="02040503050406030204" pitchFamily="18"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a:p>
              <a:p>
                <a:r>
                  <a:rPr lang="en-US" sz="2400" dirty="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52085" y="2839385"/>
                <a:ext cx="37907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start with equal weights </a:t>
            </a:r>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60245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EA22-6CBA-0C4B-B923-E25EBB71D9A2}"/>
              </a:ext>
            </a:extLst>
          </p:cNvPr>
          <p:cNvSpPr>
            <a:spLocks noGrp="1"/>
          </p:cNvSpPr>
          <p:nvPr>
            <p:ph type="title"/>
          </p:nvPr>
        </p:nvSpPr>
        <p:spPr/>
        <p:txBody>
          <a:bodyPr/>
          <a:lstStyle/>
          <a:p>
            <a:r>
              <a:rPr lang="en-US" dirty="0"/>
              <a:t>AdaBoost: fit a simple decision tree</a:t>
            </a:r>
          </a:p>
        </p:txBody>
      </p:sp>
      <p:sp>
        <p:nvSpPr>
          <p:cNvPr id="4" name="Slide Number Placeholder 3">
            <a:extLst>
              <a:ext uri="{FF2B5EF4-FFF2-40B4-BE49-F238E27FC236}">
                <a16:creationId xmlns:a16="http://schemas.microsoft.com/office/drawing/2014/main" id="{B623C570-4374-7F49-A98D-7793BBAF0AF4}"/>
              </a:ext>
            </a:extLst>
          </p:cNvPr>
          <p:cNvSpPr>
            <a:spLocks noGrp="1"/>
          </p:cNvSpPr>
          <p:nvPr>
            <p:ph type="sldNum" sz="quarter" idx="12"/>
          </p:nvPr>
        </p:nvSpPr>
        <p:spPr/>
        <p:txBody>
          <a:bodyPr/>
          <a:lstStyle/>
          <a:p>
            <a:fld id="{47445CB2-BF6F-6E49-AC61-7BDDE2E02F5B}"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41376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a16="http://schemas.microsoft.com/office/drawing/2014/main" id="{59CAA1B5-04CE-2D42-ABD4-FF6D388261E2}"/>
              </a:ext>
            </a:extLst>
          </p:cNvPr>
          <p:cNvSpPr>
            <a:spLocks noGrp="1"/>
          </p:cNvSpPr>
          <p:nvPr>
            <p:ph type="sldNum" sz="quarter" idx="12"/>
          </p:nvPr>
        </p:nvSpPr>
        <p:spPr/>
        <p:txBody>
          <a:bodyPr/>
          <a:lstStyle/>
          <a:p>
            <a:fld id="{47445CB2-BF6F-6E49-AC61-7BDDE2E02F5B}" type="slidenum">
              <a:rPr lang="en-US" smtClean="0"/>
              <a:t>50</a:t>
            </a:fld>
            <a:endParaRPr lang="en-US"/>
          </a:p>
        </p:txBody>
      </p:sp>
      <p:pic>
        <p:nvPicPr>
          <p:cNvPr id="5" name="Picture 4">
            <a:extLst>
              <a:ext uri="{FF2B5EF4-FFF2-40B4-BE49-F238E27FC236}">
                <a16:creationId xmlns:a16="http://schemas.microsoft.com/office/drawing/2014/main"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03281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sz="3100" dirty="0"/>
              <a:t>AdaBoost: fit another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33368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add the new model to the ensemble</a:t>
            </a:r>
          </a:p>
        </p:txBody>
      </p:sp>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3BE35DE-2056-DE44-940C-53B47E6D4D9B}"/>
                  </a:ext>
                </a:extLst>
              </p:cNvPr>
              <p:cNvSpPr/>
              <p:nvPr/>
            </p:nvSpPr>
            <p:spPr>
              <a:xfrm>
                <a:off x="4781887" y="5476505"/>
                <a:ext cx="3001399" cy="476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panose="02040503050406030204" pitchFamily="18"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157514"/>
            <a:ext cx="9144000" cy="4572000"/>
          </a:xfrm>
          <a:prstGeom prst="rect">
            <a:avLst/>
          </a:prstGeom>
        </p:spPr>
      </p:pic>
    </p:spTree>
    <p:extLst>
      <p:ext uri="{BB962C8B-B14F-4D97-AF65-F5344CB8AC3E}">
        <p14:creationId xmlns:p14="http://schemas.microsoft.com/office/powerpoint/2010/main" val="1191091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a16="http://schemas.microsoft.com/office/drawing/2014/main" id="{59CAA1B5-04CE-2D42-ABD4-FF6D388261E2}"/>
              </a:ext>
            </a:extLst>
          </p:cNvPr>
          <p:cNvSpPr>
            <a:spLocks noGrp="1"/>
          </p:cNvSpPr>
          <p:nvPr>
            <p:ph type="sldNum" sz="quarter" idx="12"/>
          </p:nvPr>
        </p:nvSpPr>
        <p:spPr/>
        <p:txBody>
          <a:bodyPr/>
          <a:lstStyle/>
          <a:p>
            <a:fld id="{47445CB2-BF6F-6E49-AC61-7BDDE2E02F5B}" type="slidenum">
              <a:rPr lang="en-US" smtClean="0"/>
              <a:t>53</a:t>
            </a:fld>
            <a:endParaRPr lang="en-US"/>
          </a:p>
        </p:txBody>
      </p:sp>
      <p:pic>
        <p:nvPicPr>
          <p:cNvPr id="5" name="Picture 4">
            <a:extLst>
              <a:ext uri="{FF2B5EF4-FFF2-40B4-BE49-F238E27FC236}">
                <a16:creationId xmlns:a16="http://schemas.microsoft.com/office/drawing/2014/main"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757236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sz="3100" dirty="0"/>
              <a:t>AdaBoost: fit a third,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7899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add the new model to the ensemble, repeat…</a:t>
            </a:r>
          </a:p>
        </p:txBody>
      </p:sp>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3BE35DE-2056-DE44-940C-53B47E6D4D9B}"/>
                  </a:ext>
                </a:extLst>
              </p:cNvPr>
              <p:cNvSpPr/>
              <p:nvPr/>
            </p:nvSpPr>
            <p:spPr>
              <a:xfrm>
                <a:off x="4781887" y="5476505"/>
                <a:ext cx="3001399" cy="476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panose="02040503050406030204" pitchFamily="18"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03202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Rate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3"/>
          <a:stretch>
            <a:fillRect/>
          </a:stretch>
        </p:blipFill>
        <p:spPr>
          <a:xfrm>
            <a:off x="2764064" y="2331643"/>
            <a:ext cx="7099300" cy="1231900"/>
          </a:xfrm>
          <a:prstGeom prst="rect">
            <a:avLst/>
          </a:prstGeom>
        </p:spPr>
      </p:pic>
      <p:pic>
        <p:nvPicPr>
          <p:cNvPr id="7" name="Picture 6">
            <a:extLst>
              <a:ext uri="{FF2B5EF4-FFF2-40B4-BE49-F238E27FC236}">
                <a16:creationId xmlns:a16="http://schemas.microsoft.com/office/drawing/2014/main" id="{0BB6E14F-CE8B-2E43-A4A5-84BDFAA1B283}"/>
              </a:ext>
            </a:extLst>
          </p:cNvPr>
          <p:cNvPicPr>
            <a:picLocks noChangeAspect="1"/>
          </p:cNvPicPr>
          <p:nvPr/>
        </p:nvPicPr>
        <p:blipFill>
          <a:blip r:embed="rId4"/>
          <a:stretch>
            <a:fillRect/>
          </a:stretch>
        </p:blipFill>
        <p:spPr>
          <a:xfrm>
            <a:off x="2178050" y="4373302"/>
            <a:ext cx="7835900" cy="1320800"/>
          </a:xfrm>
          <a:prstGeom prst="rect">
            <a:avLst/>
          </a:prstGeom>
        </p:spPr>
      </p:pic>
    </p:spTree>
    <p:extLst>
      <p:ext uri="{BB962C8B-B14F-4D97-AF65-F5344CB8AC3E}">
        <p14:creationId xmlns:p14="http://schemas.microsoft.com/office/powerpoint/2010/main" val="1049853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dirty="0"/>
              <a:t>There are few implementations on boosting: </a:t>
            </a:r>
          </a:p>
          <a:p>
            <a:pPr marL="457200" indent="-457200">
              <a:spcAft>
                <a:spcPts val="1200"/>
              </a:spcAft>
              <a:buFont typeface="Arial" charset="0"/>
              <a:buChar char="•"/>
            </a:pPr>
            <a:r>
              <a:rPr lang="en-US" sz="2400" dirty="0" err="1"/>
              <a:t>XGBoost</a:t>
            </a:r>
            <a:r>
              <a:rPr lang="en-US" sz="2400" dirty="0"/>
              <a:t>:  An efficient Gradient Boosting Decision </a:t>
            </a:r>
          </a:p>
          <a:p>
            <a:pPr marL="457200" indent="-457200">
              <a:spcAft>
                <a:spcPts val="1200"/>
              </a:spcAft>
              <a:buFont typeface="Arial" charset="0"/>
              <a:buChar char="•"/>
            </a:pPr>
            <a:r>
              <a:rPr lang="en-US" sz="2400" dirty="0"/>
              <a:t>LGBM: Light Gradient Boosted Machines. It is a library for training GBMs developed by Microsoft, and it competes with </a:t>
            </a:r>
            <a:r>
              <a:rPr lang="en-US" sz="2400" dirty="0" err="1"/>
              <a:t>XGBoost</a:t>
            </a:r>
            <a:endParaRPr lang="en-US" sz="2400" dirty="0"/>
          </a:p>
          <a:p>
            <a:pPr marL="457200" indent="-457200">
              <a:spcAft>
                <a:spcPts val="1200"/>
              </a:spcAft>
              <a:buFont typeface="Arial" charset="0"/>
              <a:buChar char="•"/>
            </a:pPr>
            <a:r>
              <a:rPr lang="en-US" sz="2400" dirty="0" err="1"/>
              <a:t>CatBoost</a:t>
            </a:r>
            <a:r>
              <a:rPr lang="en-US" sz="2400" dirty="0"/>
              <a:t>: 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57</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sz="2400" dirty="0"/>
              <a:t>Increasing the number of </a:t>
            </a:r>
            <a:r>
              <a:rPr lang="en-US" sz="2400" b="1" i="1" dirty="0"/>
              <a:t>trees</a:t>
            </a:r>
            <a:r>
              <a:rPr lang="en-US" sz="2400" dirty="0"/>
              <a:t> can lead to overfitting.</a:t>
            </a:r>
          </a:p>
          <a:p>
            <a:pPr>
              <a:spcAft>
                <a:spcPts val="1200"/>
              </a:spcAft>
            </a:pPr>
            <a:endParaRPr lang="en-US" sz="2400" dirty="0"/>
          </a:p>
          <a:p>
            <a:pPr>
              <a:spcAft>
                <a:spcPts val="1200"/>
              </a:spcAft>
            </a:pPr>
            <a:r>
              <a:rPr lang="en-US" sz="2400" b="1" dirty="0"/>
              <a:t>Question</a:t>
            </a:r>
            <a:r>
              <a:rPr lang="en-US" sz="2400" dirty="0"/>
              <a:t>: Why? </a:t>
            </a:r>
          </a:p>
        </p:txBody>
      </p:sp>
      <p:sp>
        <p:nvSpPr>
          <p:cNvPr id="4" name="Slide Number Placeholder 3"/>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203234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average the predictions.</a:t>
            </a:r>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in each tree and each split, randomly select a subset of predictors, choose a predictor from this subset for splitting </a:t>
            </a:r>
          </a:p>
          <a:p>
            <a:pPr marL="342900" indent="-342900">
              <a:buFont typeface="Arial" panose="020B0604020202020204" pitchFamily="34" charset="0"/>
              <a:buChar char="•"/>
            </a:pPr>
            <a:r>
              <a:rPr lang="en-US" sz="2400" dirty="0"/>
              <a:t>average the predictions </a:t>
            </a:r>
          </a:p>
          <a:p>
            <a:endParaRPr lang="en-US" sz="2400" dirty="0"/>
          </a:p>
          <a:p>
            <a:r>
              <a:rPr lang="en-US" sz="2000" dirty="0"/>
              <a:t>Note that the ensemble building aspects of both methods 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838911319"/>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16249</TotalTime>
  <Words>2242</Words>
  <Application>Microsoft Macintosh PowerPoint</Application>
  <PresentationFormat>Widescreen</PresentationFormat>
  <Paragraphs>357</Paragraphs>
  <Slides>58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Cambria Math</vt:lpstr>
      <vt:lpstr>Karla</vt:lpstr>
      <vt:lpstr>GEC_template</vt:lpstr>
      <vt:lpstr>Lecture 17: Boosting</vt:lpstr>
      <vt:lpstr>PowerPoint Presentation</vt:lpstr>
      <vt:lpstr>PowerPoint Presentation</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More</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PowerPoint Presentation</vt:lpstr>
      <vt:lpstr>AdaBoost</vt:lpstr>
      <vt:lpstr>Motivation for AdaBoost </vt:lpstr>
      <vt:lpstr>Motivation for AdaBoost (cont.)</vt:lpstr>
      <vt:lpstr>Gradient Descent with Exponential Loss </vt:lpstr>
      <vt:lpstr>Gradient Descent with Exponential Loss </vt:lpstr>
      <vt:lpstr>AdaBoost </vt:lpstr>
      <vt:lpstr>AdaBoost: start with equal weights </vt:lpstr>
      <vt:lpstr>AdaBoost: fit a simple decision tree</vt:lpstr>
      <vt:lpstr>AdaBoost: update the weights</vt:lpstr>
      <vt:lpstr>AdaBoost: fit another simple decision tree on re-weighted data</vt:lpstr>
      <vt:lpstr>AdaBoost: add the new model to the ensemble</vt:lpstr>
      <vt:lpstr>AdaBoost: update the weights</vt:lpstr>
      <vt:lpstr>AdaBoost: fit a third, simple decision tree on re-weighted data</vt:lpstr>
      <vt:lpstr>AdaBoost: add the new model to the ensemble, repeat…</vt:lpstr>
      <vt:lpstr>Choosing the Learning Rate </vt:lpstr>
      <vt:lpstr>Final thoughts on Boosting</vt:lpstr>
      <vt:lpstr>Final thoughts on Boosting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Chris Nadine Kranzinger</cp:lastModifiedBy>
  <cp:revision>313</cp:revision>
  <cp:lastPrinted>2019-06-13T06:43:52Z</cp:lastPrinted>
  <dcterms:created xsi:type="dcterms:W3CDTF">2018-07-20T19:26:24Z</dcterms:created>
  <dcterms:modified xsi:type="dcterms:W3CDTF">2019-11-04T18:57:40Z</dcterms:modified>
</cp:coreProperties>
</file>